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9999"/>
    <a:srgbClr val="FF0066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83" y="67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image" Target="../media/image18.wmf"/><Relationship Id="rId18" Type="http://schemas.openxmlformats.org/officeDocument/2006/relationships/image" Target="../media/image23.wmf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12" Type="http://schemas.openxmlformats.org/officeDocument/2006/relationships/image" Target="../media/image17.wmf"/><Relationship Id="rId17" Type="http://schemas.openxmlformats.org/officeDocument/2006/relationships/image" Target="../media/image22.wmf"/><Relationship Id="rId2" Type="http://schemas.openxmlformats.org/officeDocument/2006/relationships/image" Target="../media/image7.wmf"/><Relationship Id="rId16" Type="http://schemas.openxmlformats.org/officeDocument/2006/relationships/image" Target="../media/image21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11" Type="http://schemas.openxmlformats.org/officeDocument/2006/relationships/image" Target="../media/image16.wmf"/><Relationship Id="rId5" Type="http://schemas.openxmlformats.org/officeDocument/2006/relationships/image" Target="../media/image10.wmf"/><Relationship Id="rId15" Type="http://schemas.openxmlformats.org/officeDocument/2006/relationships/image" Target="../media/image20.wmf"/><Relationship Id="rId10" Type="http://schemas.openxmlformats.org/officeDocument/2006/relationships/image" Target="../media/image15.wmf"/><Relationship Id="rId4" Type="http://schemas.openxmlformats.org/officeDocument/2006/relationships/image" Target="../media/image9.wmf"/><Relationship Id="rId9" Type="http://schemas.openxmlformats.org/officeDocument/2006/relationships/image" Target="../media/image14.wmf"/><Relationship Id="rId14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image" Target="../media/image26.wmf"/><Relationship Id="rId7" Type="http://schemas.openxmlformats.org/officeDocument/2006/relationships/image" Target="../media/image30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0001C-476C-4937-BC6C-8BA3154513F7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56CEF5-3BA9-41EE-BF7D-24BC9348A8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911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35180-4CBA-48D3-B0CA-A01A42E2C4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35C4B6-C782-45A3-A635-CE6B0D4889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872AF-2625-4811-BA33-12CED31EF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4DE2-2856-4E14-BA6A-48D2E678668F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083E9F-6BFA-47AF-969B-2F754AF45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6679A1-676F-4574-99D6-574D2D634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380-347D-4989-8388-2D9EE600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184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F52A1-C13C-4795-9DCE-2E86B429D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C62A46-6C9B-47FF-8F25-3828D6306F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9D6919-7263-4CAD-AA06-FF9B8A374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4DE2-2856-4E14-BA6A-48D2E678668F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60F724-4929-49B2-A46F-C9E42B61C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C65081-8D5F-462B-99AA-A33DB1F7D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380-347D-4989-8388-2D9EE600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489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6EF030E-736F-4E56-9BEA-F477854C39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549008-7902-4719-9BDD-0CFD6AFB16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55AC62-8A76-4850-BB51-D86072EC7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4DE2-2856-4E14-BA6A-48D2E678668F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47366F-D585-4862-8BB8-CDEFF5145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3CB920-8D0A-4AC2-B5C2-F89F94895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380-347D-4989-8388-2D9EE600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746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A4DC9-FE55-4B9B-807E-A04FCF21B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327369-035C-4720-8277-8EB2BA608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8AB3D9-057C-4303-B13E-4300E33A2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4DE2-2856-4E14-BA6A-48D2E678668F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56968-7287-4C38-99E9-48E1B0901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8408C6-1A73-4551-9E7D-9220EDAA8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380-347D-4989-8388-2D9EE600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059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D6CD1-22ED-490A-849C-8141208E4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FE548-15A5-433C-8898-F9F9734CCC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87440C-B6D2-49B9-A9F9-1EF5CC3F3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4DE2-2856-4E14-BA6A-48D2E678668F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D54C5F-AE82-43A5-B496-B5F163B2C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3F0809-1944-4437-8C50-28C637E1D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380-347D-4989-8388-2D9EE600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56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53337-02DA-44C2-9B32-8A279F30E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429D63-BEB1-44E3-836E-6707A29958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20DD32-20F9-452C-933B-F0C43DFD81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25A775-DEB6-4248-AD1B-805585D2D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4DE2-2856-4E14-BA6A-48D2E678668F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657357-AF8C-49D3-99B2-5D8D09BAE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DD7D6F-7C67-4E4C-AC1B-A9471478B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380-347D-4989-8388-2D9EE600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10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0C4FD-9CB2-4454-8519-EE876B973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E4BFD5-2AF8-4ACD-ABE8-355377194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7426DB-4376-4491-AD3D-0BF79D3573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7A93F4-2861-4320-97D0-0ED0FF4630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2E1381-94FB-4B18-A280-1FA63EB367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17452A-07A0-4428-BB09-74FDF01EA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4DE2-2856-4E14-BA6A-48D2E678668F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AD31FA-F537-4BD2-87D4-B6937C958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F829B9-9126-496E-BDD5-D5C22FC2B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380-347D-4989-8388-2D9EE600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20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C3FC26-E0FA-4F3A-9272-3F461C9F6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30F88D-A461-412B-808B-E9FF648A9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4DE2-2856-4E14-BA6A-48D2E678668F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2F3352-771D-4E3E-B88D-F90244351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23B004-E702-4C1C-8C8B-25C8727F4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380-347D-4989-8388-2D9EE600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912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0B15A6-E339-4999-9F81-26A95F9D6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4DE2-2856-4E14-BA6A-48D2E678668F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4AD44D-DC9C-4D5A-B0F7-7EEC20764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97EA8F-C3DC-4813-B03C-5E01F74D9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380-347D-4989-8388-2D9EE600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259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CAE23-EFB4-4B03-8DA4-EA4F5049E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07301-8BC4-49A9-9EFB-5690DB7B96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22718B-5331-4F54-9CFB-B7E920C6E4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C148E2-7215-4C11-97D8-DB38EFA19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4DE2-2856-4E14-BA6A-48D2E678668F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8AA492-9CB7-4F9D-BBAC-1359342BD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C03CB-43E7-4638-BBDD-CA4E10CD2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380-347D-4989-8388-2D9EE600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182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8719C-BA93-4085-81F2-58E6779DA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F7D2C6-2C8C-4044-B003-62C695A991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99A492-ECAD-49B0-B405-17B7A7FEF2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166279-812A-40C7-BDD8-D338BDF41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4DE2-2856-4E14-BA6A-48D2E678668F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936780-25CE-4CE7-8514-081A09965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455E55-C9F1-4541-A490-656A18B1B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380-347D-4989-8388-2D9EE600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988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D69960-469A-48A3-88AC-855648276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A524A9-18E8-4672-955A-99B163538E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61FC0A-F749-4A7C-A5FF-E6B0A79420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44DE2-2856-4E14-BA6A-48D2E678668F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02EBD9-99CE-4B73-AA6A-15A073F9F1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CA38EA-53D0-45FD-AB01-8664A3F011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B8380-347D-4989-8388-2D9EE6005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520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3.wmf"/><Relationship Id="rId26" Type="http://schemas.openxmlformats.org/officeDocument/2006/relationships/image" Target="../media/image17.wmf"/><Relationship Id="rId39" Type="http://schemas.openxmlformats.org/officeDocument/2006/relationships/image" Target="../media/image23.w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34" Type="http://schemas.openxmlformats.org/officeDocument/2006/relationships/image" Target="../media/image21.wmf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0.w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2.bin"/><Relationship Id="rId33" Type="http://schemas.openxmlformats.org/officeDocument/2006/relationships/oleObject" Target="../embeddings/oleObject16.bin"/><Relationship Id="rId38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2.wmf"/><Relationship Id="rId20" Type="http://schemas.openxmlformats.org/officeDocument/2006/relationships/image" Target="../media/image14.wmf"/><Relationship Id="rId29" Type="http://schemas.openxmlformats.org/officeDocument/2006/relationships/oleObject" Target="../embeddings/oleObject14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6.wmf"/><Relationship Id="rId32" Type="http://schemas.openxmlformats.org/officeDocument/2006/relationships/image" Target="../media/image20.wmf"/><Relationship Id="rId37" Type="http://schemas.openxmlformats.org/officeDocument/2006/relationships/image" Target="../media/image22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28" Type="http://schemas.openxmlformats.org/officeDocument/2006/relationships/image" Target="../media/image18.wmf"/><Relationship Id="rId36" Type="http://schemas.openxmlformats.org/officeDocument/2006/relationships/oleObject" Target="../embeddings/oleObject17.bin"/><Relationship Id="rId10" Type="http://schemas.openxmlformats.org/officeDocument/2006/relationships/image" Target="../media/image9.wmf"/><Relationship Id="rId19" Type="http://schemas.openxmlformats.org/officeDocument/2006/relationships/oleObject" Target="../embeddings/oleObject9.bin"/><Relationship Id="rId31" Type="http://schemas.openxmlformats.org/officeDocument/2006/relationships/oleObject" Target="../embeddings/oleObject15.bin"/><Relationship Id="rId4" Type="http://schemas.openxmlformats.org/officeDocument/2006/relationships/image" Target="../media/image6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1.wmf"/><Relationship Id="rId22" Type="http://schemas.openxmlformats.org/officeDocument/2006/relationships/image" Target="../media/image15.wmf"/><Relationship Id="rId27" Type="http://schemas.openxmlformats.org/officeDocument/2006/relationships/oleObject" Target="../embeddings/oleObject13.bin"/><Relationship Id="rId30" Type="http://schemas.openxmlformats.org/officeDocument/2006/relationships/image" Target="../media/image19.wmf"/><Relationship Id="rId35" Type="http://schemas.openxmlformats.org/officeDocument/2006/relationships/hyperlink" Target="http://www.animations.physics.unsw.edu.au/jw/waves_phase_differences.htm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13" Type="http://schemas.openxmlformats.org/officeDocument/2006/relationships/oleObject" Target="../embeddings/oleObject24.bin"/><Relationship Id="rId18" Type="http://schemas.openxmlformats.org/officeDocument/2006/relationships/image" Target="../media/image31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28.wmf"/><Relationship Id="rId17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0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25.wmf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20.bin"/><Relationship Id="rId15" Type="http://schemas.openxmlformats.org/officeDocument/2006/relationships/oleObject" Target="../embeddings/oleObject25.bin"/><Relationship Id="rId10" Type="http://schemas.openxmlformats.org/officeDocument/2006/relationships/image" Target="../media/image27.wmf"/><Relationship Id="rId4" Type="http://schemas.openxmlformats.org/officeDocument/2006/relationships/image" Target="../media/image24.wmf"/><Relationship Id="rId9" Type="http://schemas.openxmlformats.org/officeDocument/2006/relationships/oleObject" Target="../embeddings/oleObject22.bin"/><Relationship Id="rId14" Type="http://schemas.openxmlformats.org/officeDocument/2006/relationships/image" Target="../media/image2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686FB-48C3-446C-A870-E0E28336B2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6198"/>
            <a:ext cx="9144000" cy="597107"/>
          </a:xfrm>
        </p:spPr>
        <p:txBody>
          <a:bodyPr>
            <a:normAutofit/>
          </a:bodyPr>
          <a:lstStyle/>
          <a:p>
            <a:r>
              <a:rPr lang="en-US" sz="3600" b="1" u="sng" dirty="0">
                <a:latin typeface="+mn-lt"/>
              </a:rPr>
              <a:t>D. Resonance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4F016B4-0366-4CB1-BF13-1557DCB9FB97}"/>
              </a:ext>
            </a:extLst>
          </p:cNvPr>
          <p:cNvSpPr/>
          <p:nvPr/>
        </p:nvSpPr>
        <p:spPr>
          <a:xfrm>
            <a:off x="1202634" y="1116080"/>
            <a:ext cx="104162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Now we’ll consider interference between these transmitting/reflecting waves and the patterns it can produce.  In particular we’ll find that under appropriate conditions, the waves will superimpose/interfere ‘constructively’ which will cause the wave to amplify prodigiously.  This would manifest as a very ‘loud’ wave if it’s sound, or a very ‘bright’ wave if it’s light.  And conversely we’ll also find that under analogous conditions, the waves will superimpose/interfere ‘destructively’ which will cause the wave to cancel itself out.  This would manifest as ‘silence’ in the case of sound, or a ‘darkness’ if its light.  First we’ll consider interference between the </a:t>
            </a:r>
            <a:r>
              <a:rPr lang="en-US" sz="1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same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wave with its reflections.  To do so in the level of detail and generality necessary to encompass all of the phenomena we’ll discuss, we have to introduce the concept of </a:t>
            </a: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phase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95051E-9C9D-4C8E-AD53-C7AD011FB7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703" y="3042130"/>
            <a:ext cx="2654949" cy="17795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7D1AA22-C9C2-4C11-B9D4-21A9CEC415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3050" y="4984063"/>
            <a:ext cx="2654950" cy="18610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517669-CB09-4D8D-AB31-7F96F91798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2761" y="2931962"/>
            <a:ext cx="2735903" cy="19958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2896165-1684-4662-AFE5-09BC2002AA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6507" y="3138257"/>
            <a:ext cx="3692335" cy="37069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CB66E9E-F4C5-4C51-90D5-9F2406943E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1694" y="4884509"/>
            <a:ext cx="2796970" cy="196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149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F4BC856-1E99-40FB-9185-FFCA2D06FE52}"/>
              </a:ext>
            </a:extLst>
          </p:cNvPr>
          <p:cNvSpPr txBox="1">
            <a:spLocks/>
          </p:cNvSpPr>
          <p:nvPr/>
        </p:nvSpPr>
        <p:spPr>
          <a:xfrm>
            <a:off x="4611679" y="318910"/>
            <a:ext cx="3207026" cy="59710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>
                <a:latin typeface="+mn-lt"/>
              </a:rPr>
              <a:t>D.1 Phase</a:t>
            </a:r>
            <a:endParaRPr lang="en-US" sz="3600" b="1" u="sng" dirty="0">
              <a:latin typeface="+mn-lt"/>
            </a:endParaRP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0E9C0B79-3D0D-4C17-AA42-89CA6AE12C6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4005388"/>
              </p:ext>
            </p:extLst>
          </p:nvPr>
        </p:nvGraphicFramePr>
        <p:xfrm>
          <a:off x="416711" y="1328416"/>
          <a:ext cx="7223336" cy="25257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816" name="Bitmap Image" r:id="rId3" imgW="2575440" imgH="2263320" progId="Paint.Picture">
                  <p:embed/>
                </p:oleObj>
              </mc:Choice>
              <mc:Fallback>
                <p:oleObj name="Bitmap Image" r:id="rId3" imgW="2575440" imgH="226332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2119" t="16994" r="1813" b="40196"/>
                      <a:stretch>
                        <a:fillRect/>
                      </a:stretch>
                    </p:blipFill>
                    <p:spPr bwMode="auto">
                      <a:xfrm>
                        <a:off x="416711" y="1328416"/>
                        <a:ext cx="7223336" cy="25257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0D96DC8-FB7C-4492-B44F-CB3B78BA26E4}"/>
              </a:ext>
            </a:extLst>
          </p:cNvPr>
          <p:cNvCxnSpPr>
            <a:cxnSpLocks/>
          </p:cNvCxnSpPr>
          <p:nvPr/>
        </p:nvCxnSpPr>
        <p:spPr>
          <a:xfrm flipV="1">
            <a:off x="1069228" y="3613361"/>
            <a:ext cx="1" cy="10189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1FA81852-96F1-4DF0-8572-0B913CC861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3566339"/>
              </p:ext>
            </p:extLst>
          </p:nvPr>
        </p:nvGraphicFramePr>
        <p:xfrm>
          <a:off x="785641" y="4808382"/>
          <a:ext cx="496957" cy="7002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817" name="Equation" r:id="rId5" imgW="279360" imgH="393480" progId="Equation.DSMT4">
                  <p:embed/>
                </p:oleObj>
              </mc:Choice>
              <mc:Fallback>
                <p:oleObj name="Equation" r:id="rId5" imgW="27936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85641" y="4808382"/>
                        <a:ext cx="496957" cy="7002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C5D9C8A-418E-441F-B0EF-5CDCDF550980}"/>
              </a:ext>
            </a:extLst>
          </p:cNvPr>
          <p:cNvCxnSpPr>
            <a:cxnSpLocks/>
          </p:cNvCxnSpPr>
          <p:nvPr/>
        </p:nvCxnSpPr>
        <p:spPr>
          <a:xfrm>
            <a:off x="1286491" y="2053286"/>
            <a:ext cx="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593C9FBF-3AC7-45A3-8E2D-75C7F7FC639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8244245"/>
              </p:ext>
            </p:extLst>
          </p:nvPr>
        </p:nvGraphicFramePr>
        <p:xfrm>
          <a:off x="1202156" y="1741038"/>
          <a:ext cx="204849" cy="286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818" name="Equation" r:id="rId7" imgW="126720" imgH="177480" progId="Equation.DSMT4">
                  <p:embed/>
                </p:oleObj>
              </mc:Choice>
              <mc:Fallback>
                <p:oleObj name="Equation" r:id="rId7" imgW="1267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202156" y="1741038"/>
                        <a:ext cx="204849" cy="2867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4A5DCE4-868D-449A-818A-72371E68584D}"/>
              </a:ext>
            </a:extLst>
          </p:cNvPr>
          <p:cNvCxnSpPr>
            <a:cxnSpLocks/>
          </p:cNvCxnSpPr>
          <p:nvPr/>
        </p:nvCxnSpPr>
        <p:spPr>
          <a:xfrm flipV="1">
            <a:off x="1577308" y="2544390"/>
            <a:ext cx="0" cy="20879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F8AE5D2D-6B0C-424D-84A6-51340BA45D4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0181150"/>
              </p:ext>
            </p:extLst>
          </p:nvPr>
        </p:nvGraphicFramePr>
        <p:xfrm>
          <a:off x="1440888" y="4808382"/>
          <a:ext cx="249138" cy="6726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819" name="Equation" r:id="rId9" imgW="164880" imgH="393480" progId="Equation.DSMT4">
                  <p:embed/>
                </p:oleObj>
              </mc:Choice>
              <mc:Fallback>
                <p:oleObj name="Equation" r:id="rId9" imgW="16488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440888" y="4808382"/>
                        <a:ext cx="249138" cy="6726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13550FF-8C58-42E5-9FA7-69206FB129EE}"/>
              </a:ext>
            </a:extLst>
          </p:cNvPr>
          <p:cNvCxnSpPr>
            <a:cxnSpLocks/>
          </p:cNvCxnSpPr>
          <p:nvPr/>
        </p:nvCxnSpPr>
        <p:spPr>
          <a:xfrm>
            <a:off x="1794423" y="2023871"/>
            <a:ext cx="21713" cy="9732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21730194-BA2E-40AE-9320-E7D5303AC6C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6910797"/>
              </p:ext>
            </p:extLst>
          </p:nvPr>
        </p:nvGraphicFramePr>
        <p:xfrm>
          <a:off x="1681500" y="1770250"/>
          <a:ext cx="286164" cy="2861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820" name="Equation" r:id="rId11" imgW="139680" imgH="139680" progId="Equation.DSMT4">
                  <p:embed/>
                </p:oleObj>
              </mc:Choice>
              <mc:Fallback>
                <p:oleObj name="Equation" r:id="rId11" imgW="139680" imgH="139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681500" y="1770250"/>
                        <a:ext cx="286164" cy="2861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E6C3BA1-1599-40A1-918F-8620A4F5E835}"/>
              </a:ext>
            </a:extLst>
          </p:cNvPr>
          <p:cNvCxnSpPr>
            <a:cxnSpLocks/>
          </p:cNvCxnSpPr>
          <p:nvPr/>
        </p:nvCxnSpPr>
        <p:spPr>
          <a:xfrm flipV="1">
            <a:off x="2002906" y="3613361"/>
            <a:ext cx="1" cy="10189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Object 23">
            <a:extLst>
              <a:ext uri="{FF2B5EF4-FFF2-40B4-BE49-F238E27FC236}">
                <a16:creationId xmlns:a16="http://schemas.microsoft.com/office/drawing/2014/main" id="{0042211C-B9A5-4640-971F-33D119F17D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4631919"/>
              </p:ext>
            </p:extLst>
          </p:nvPr>
        </p:nvGraphicFramePr>
        <p:xfrm>
          <a:off x="1793566" y="4835080"/>
          <a:ext cx="428625" cy="700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821" name="Equation" r:id="rId13" imgW="241200" imgH="393480" progId="Equation.DSMT4">
                  <p:embed/>
                </p:oleObj>
              </mc:Choice>
              <mc:Fallback>
                <p:oleObj name="Equation" r:id="rId13" imgW="241200" imgH="39348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1FA81852-96F1-4DF0-8572-0B913CC861F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793566" y="4835080"/>
                        <a:ext cx="428625" cy="700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E863832-3EF5-4DBE-80E6-3D31C544967A}"/>
              </a:ext>
            </a:extLst>
          </p:cNvPr>
          <p:cNvCxnSpPr>
            <a:cxnSpLocks/>
          </p:cNvCxnSpPr>
          <p:nvPr/>
        </p:nvCxnSpPr>
        <p:spPr>
          <a:xfrm>
            <a:off x="2206341" y="2070365"/>
            <a:ext cx="10302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B453EFDB-D4CD-4DB7-8F53-2E9D70C3B9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0600800"/>
              </p:ext>
            </p:extLst>
          </p:nvPr>
        </p:nvGraphicFramePr>
        <p:xfrm>
          <a:off x="2085534" y="1726475"/>
          <a:ext cx="406400" cy="31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822" name="Equation" r:id="rId15" imgW="228600" imgH="177480" progId="Equation.DSMT4">
                  <p:embed/>
                </p:oleObj>
              </mc:Choice>
              <mc:Fallback>
                <p:oleObj name="Equation" r:id="rId15" imgW="228600" imgH="177480" progId="Equation.DSMT4">
                  <p:embed/>
                  <p:pic>
                    <p:nvPicPr>
                      <p:cNvPr id="24" name="Object 23">
                        <a:extLst>
                          <a:ext uri="{FF2B5EF4-FFF2-40B4-BE49-F238E27FC236}">
                            <a16:creationId xmlns:a16="http://schemas.microsoft.com/office/drawing/2014/main" id="{0042211C-B9A5-4640-971F-33D119F17D0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085534" y="1726475"/>
                        <a:ext cx="406400" cy="315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1388ECB-C4D6-4410-AC13-36B455FB373C}"/>
              </a:ext>
            </a:extLst>
          </p:cNvPr>
          <p:cNvCxnSpPr>
            <a:cxnSpLocks/>
          </p:cNvCxnSpPr>
          <p:nvPr/>
        </p:nvCxnSpPr>
        <p:spPr>
          <a:xfrm flipV="1">
            <a:off x="2452178" y="2510487"/>
            <a:ext cx="0" cy="21218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" name="Object 33">
            <a:extLst>
              <a:ext uri="{FF2B5EF4-FFF2-40B4-BE49-F238E27FC236}">
                <a16:creationId xmlns:a16="http://schemas.microsoft.com/office/drawing/2014/main" id="{92D8A835-E205-46E7-915A-E230E3B3031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7331076"/>
              </p:ext>
            </p:extLst>
          </p:nvPr>
        </p:nvGraphicFramePr>
        <p:xfrm>
          <a:off x="2239735" y="4829497"/>
          <a:ext cx="428625" cy="700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823" name="Equation" r:id="rId17" imgW="241200" imgH="393480" progId="Equation.DSMT4">
                  <p:embed/>
                </p:oleObj>
              </mc:Choice>
              <mc:Fallback>
                <p:oleObj name="Equation" r:id="rId17" imgW="241200" imgH="393480" progId="Equation.DSMT4">
                  <p:embed/>
                  <p:pic>
                    <p:nvPicPr>
                      <p:cNvPr id="24" name="Object 23">
                        <a:extLst>
                          <a:ext uri="{FF2B5EF4-FFF2-40B4-BE49-F238E27FC236}">
                            <a16:creationId xmlns:a16="http://schemas.microsoft.com/office/drawing/2014/main" id="{0042211C-B9A5-4640-971F-33D119F17D0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2239735" y="4829497"/>
                        <a:ext cx="428625" cy="700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09144D3-D82B-4F71-A8E4-9408863BBE88}"/>
              </a:ext>
            </a:extLst>
          </p:cNvPr>
          <p:cNvCxnSpPr>
            <a:cxnSpLocks/>
          </p:cNvCxnSpPr>
          <p:nvPr/>
        </p:nvCxnSpPr>
        <p:spPr>
          <a:xfrm>
            <a:off x="2658058" y="2043591"/>
            <a:ext cx="10302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6" name="Object 35">
            <a:extLst>
              <a:ext uri="{FF2B5EF4-FFF2-40B4-BE49-F238E27FC236}">
                <a16:creationId xmlns:a16="http://schemas.microsoft.com/office/drawing/2014/main" id="{56D9B2C6-0ADE-477F-8B63-D2368474DD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9050849"/>
              </p:ext>
            </p:extLst>
          </p:nvPr>
        </p:nvGraphicFramePr>
        <p:xfrm>
          <a:off x="2496638" y="1737374"/>
          <a:ext cx="384175" cy="31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824" name="Equation" r:id="rId19" imgW="215640" imgH="177480" progId="Equation.DSMT4">
                  <p:embed/>
                </p:oleObj>
              </mc:Choice>
              <mc:Fallback>
                <p:oleObj name="Equation" r:id="rId19" imgW="215640" imgH="177480" progId="Equation.DSMT4">
                  <p:embed/>
                  <p:pic>
                    <p:nvPicPr>
                      <p:cNvPr id="26" name="Object 25">
                        <a:extLst>
                          <a:ext uri="{FF2B5EF4-FFF2-40B4-BE49-F238E27FC236}">
                            <a16:creationId xmlns:a16="http://schemas.microsoft.com/office/drawing/2014/main" id="{B453EFDB-D4CD-4DB7-8F53-2E9D70C3B99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2496638" y="1737374"/>
                        <a:ext cx="384175" cy="315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3EE0637-FC98-4919-BA95-602F0E450D20}"/>
              </a:ext>
            </a:extLst>
          </p:cNvPr>
          <p:cNvCxnSpPr>
            <a:cxnSpLocks/>
          </p:cNvCxnSpPr>
          <p:nvPr/>
        </p:nvCxnSpPr>
        <p:spPr>
          <a:xfrm flipV="1">
            <a:off x="2882204" y="3572029"/>
            <a:ext cx="1" cy="10189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" name="Object 37">
            <a:extLst>
              <a:ext uri="{FF2B5EF4-FFF2-40B4-BE49-F238E27FC236}">
                <a16:creationId xmlns:a16="http://schemas.microsoft.com/office/drawing/2014/main" id="{8E08A2EB-871C-4ACD-946D-D925A2E33AC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4747017"/>
              </p:ext>
            </p:extLst>
          </p:nvPr>
        </p:nvGraphicFramePr>
        <p:xfrm>
          <a:off x="2685904" y="4829648"/>
          <a:ext cx="428625" cy="700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825" name="Equation" r:id="rId21" imgW="241200" imgH="393480" progId="Equation.DSMT4">
                  <p:embed/>
                </p:oleObj>
              </mc:Choice>
              <mc:Fallback>
                <p:oleObj name="Equation" r:id="rId21" imgW="241200" imgH="393480" progId="Equation.DSMT4">
                  <p:embed/>
                  <p:pic>
                    <p:nvPicPr>
                      <p:cNvPr id="34" name="Object 33">
                        <a:extLst>
                          <a:ext uri="{FF2B5EF4-FFF2-40B4-BE49-F238E27FC236}">
                            <a16:creationId xmlns:a16="http://schemas.microsoft.com/office/drawing/2014/main" id="{92D8A835-E205-46E7-915A-E230E3B303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2685904" y="4829648"/>
                        <a:ext cx="428625" cy="700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4EC97CB7-0DF0-46A6-93B9-E26C267C6196}"/>
              </a:ext>
            </a:extLst>
          </p:cNvPr>
          <p:cNvCxnSpPr>
            <a:cxnSpLocks/>
          </p:cNvCxnSpPr>
          <p:nvPr/>
        </p:nvCxnSpPr>
        <p:spPr>
          <a:xfrm>
            <a:off x="3059402" y="2060181"/>
            <a:ext cx="10302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0" name="Object 39">
            <a:extLst>
              <a:ext uri="{FF2B5EF4-FFF2-40B4-BE49-F238E27FC236}">
                <a16:creationId xmlns:a16="http://schemas.microsoft.com/office/drawing/2014/main" id="{0E898526-2756-41AE-B7C8-48D4791066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1398191"/>
              </p:ext>
            </p:extLst>
          </p:nvPr>
        </p:nvGraphicFramePr>
        <p:xfrm>
          <a:off x="2884016" y="1754452"/>
          <a:ext cx="407987" cy="31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826" name="Equation" r:id="rId23" imgW="228600" imgH="177480" progId="Equation.DSMT4">
                  <p:embed/>
                </p:oleObj>
              </mc:Choice>
              <mc:Fallback>
                <p:oleObj name="Equation" r:id="rId23" imgW="228600" imgH="177480" progId="Equation.DSMT4">
                  <p:embed/>
                  <p:pic>
                    <p:nvPicPr>
                      <p:cNvPr id="36" name="Object 35">
                        <a:extLst>
                          <a:ext uri="{FF2B5EF4-FFF2-40B4-BE49-F238E27FC236}">
                            <a16:creationId xmlns:a16="http://schemas.microsoft.com/office/drawing/2014/main" id="{56D9B2C6-0ADE-477F-8B63-D2368474DD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2884016" y="1754452"/>
                        <a:ext cx="407987" cy="315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3">
            <a:extLst>
              <a:ext uri="{FF2B5EF4-FFF2-40B4-BE49-F238E27FC236}">
                <a16:creationId xmlns:a16="http://schemas.microsoft.com/office/drawing/2014/main" id="{F4D15225-251F-4FA6-97A3-F708CDF0AC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5439446"/>
              </p:ext>
            </p:extLst>
          </p:nvPr>
        </p:nvGraphicFramePr>
        <p:xfrm>
          <a:off x="3883370" y="1775114"/>
          <a:ext cx="435600" cy="261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827" name="Equation" r:id="rId25" imgW="253800" imgH="152280" progId="Equation.DSMT4">
                  <p:embed/>
                </p:oleObj>
              </mc:Choice>
              <mc:Fallback>
                <p:oleObj name="Equation" r:id="rId25" imgW="253800" imgH="1522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3883370" y="1775114"/>
                        <a:ext cx="435600" cy="2613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70CF0A5-5391-4B21-AE84-C508C8B1ADD0}"/>
              </a:ext>
            </a:extLst>
          </p:cNvPr>
          <p:cNvSpPr txBox="1"/>
          <p:nvPr/>
        </p:nvSpPr>
        <p:spPr>
          <a:xfrm>
            <a:off x="8920598" y="1710472"/>
            <a:ext cx="22558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phase of a wave at point x at time t is just the argument of its sin function.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2BE542B8-D31E-4343-BF0E-A100B3CB47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2210214"/>
              </p:ext>
            </p:extLst>
          </p:nvPr>
        </p:nvGraphicFramePr>
        <p:xfrm>
          <a:off x="4820918" y="1328416"/>
          <a:ext cx="2902313" cy="386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828" name="Equation" r:id="rId27" imgW="1714320" imgH="228600" progId="Equation.DSMT4">
                  <p:embed/>
                </p:oleObj>
              </mc:Choice>
              <mc:Fallback>
                <p:oleObj name="Equation" r:id="rId27" imgW="171432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4820918" y="1328416"/>
                        <a:ext cx="2902313" cy="386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Connector: Curved 15">
            <a:extLst>
              <a:ext uri="{FF2B5EF4-FFF2-40B4-BE49-F238E27FC236}">
                <a16:creationId xmlns:a16="http://schemas.microsoft.com/office/drawing/2014/main" id="{00F88BE9-3A14-47FB-8110-E9B1E3C22464}"/>
              </a:ext>
            </a:extLst>
          </p:cNvPr>
          <p:cNvCxnSpPr>
            <a:cxnSpLocks/>
          </p:cNvCxnSpPr>
          <p:nvPr/>
        </p:nvCxnSpPr>
        <p:spPr>
          <a:xfrm rot="5400000">
            <a:off x="5294608" y="1862657"/>
            <a:ext cx="681762" cy="496953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2DC7BCB4-5B3B-49D7-8FC6-F4731D42D9A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0424124"/>
              </p:ext>
            </p:extLst>
          </p:nvPr>
        </p:nvGraphicFramePr>
        <p:xfrm>
          <a:off x="8974533" y="3026255"/>
          <a:ext cx="1700689" cy="3975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829" name="Equation" r:id="rId29" imgW="977760" imgH="228600" progId="Equation.DSMT4">
                  <p:embed/>
                </p:oleObj>
              </mc:Choice>
              <mc:Fallback>
                <p:oleObj name="Equation" r:id="rId29" imgW="9777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8974533" y="3026255"/>
                        <a:ext cx="1700689" cy="397564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2C888792-8818-42B1-B7DD-EE8FAD1B0A93}"/>
              </a:ext>
            </a:extLst>
          </p:cNvPr>
          <p:cNvSpPr txBox="1"/>
          <p:nvPr/>
        </p:nvSpPr>
        <p:spPr>
          <a:xfrm>
            <a:off x="4028379" y="3951264"/>
            <a:ext cx="354481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Points that are oscillating in unison with </a:t>
            </a:r>
          </a:p>
          <a:p>
            <a:r>
              <a:rPr lang="en-US" sz="1600" dirty="0"/>
              <a:t>each other are said to be ‘in phase’, and </a:t>
            </a:r>
          </a:p>
          <a:p>
            <a:r>
              <a:rPr lang="en-US" sz="1600" dirty="0"/>
              <a:t>have a phase difference: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8A0F74D-5913-4CAE-A906-B777BA6B5283}"/>
              </a:ext>
            </a:extLst>
          </p:cNvPr>
          <p:cNvSpPr txBox="1"/>
          <p:nvPr/>
        </p:nvSpPr>
        <p:spPr>
          <a:xfrm>
            <a:off x="4028379" y="4910290"/>
            <a:ext cx="387349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Points that aren’t oscillating in unison are</a:t>
            </a:r>
          </a:p>
          <a:p>
            <a:r>
              <a:rPr lang="en-US" sz="1600" dirty="0"/>
              <a:t>said to be ‘out of phase’.  If the points are </a:t>
            </a:r>
          </a:p>
          <a:p>
            <a:r>
              <a:rPr lang="en-US" sz="1600" dirty="0"/>
              <a:t>oscillating exactly opposite each other, then </a:t>
            </a:r>
          </a:p>
          <a:p>
            <a:r>
              <a:rPr lang="en-US" sz="1600" dirty="0"/>
              <a:t>they’re said to be completely out of phase. </a:t>
            </a:r>
          </a:p>
          <a:p>
            <a:r>
              <a:rPr lang="en-US" sz="1600" i="1" dirty="0"/>
              <a:t>These</a:t>
            </a:r>
            <a:r>
              <a:rPr lang="en-US" sz="1600" dirty="0"/>
              <a:t> have a phase difference:</a:t>
            </a:r>
          </a:p>
        </p:txBody>
      </p:sp>
      <p:graphicFrame>
        <p:nvGraphicFramePr>
          <p:cNvPr id="31" name="Object 30">
            <a:extLst>
              <a:ext uri="{FF2B5EF4-FFF2-40B4-BE49-F238E27FC236}">
                <a16:creationId xmlns:a16="http://schemas.microsoft.com/office/drawing/2014/main" id="{EF123DD9-EBB5-4E38-892F-CEE01100B1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1741982"/>
              </p:ext>
            </p:extLst>
          </p:nvPr>
        </p:nvGraphicFramePr>
        <p:xfrm>
          <a:off x="8150182" y="4122856"/>
          <a:ext cx="3349392" cy="3267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830" name="Equation" r:id="rId31" imgW="2082600" imgH="203040" progId="Equation.DSMT4">
                  <p:embed/>
                </p:oleObj>
              </mc:Choice>
              <mc:Fallback>
                <p:oleObj name="Equation" r:id="rId31" imgW="20826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8150182" y="4122856"/>
                        <a:ext cx="3349392" cy="32677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>
            <a:extLst>
              <a:ext uri="{FF2B5EF4-FFF2-40B4-BE49-F238E27FC236}">
                <a16:creationId xmlns:a16="http://schemas.microsoft.com/office/drawing/2014/main" id="{4771FCBC-0613-4D89-8BBD-0C50B978C1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3281500"/>
              </p:ext>
            </p:extLst>
          </p:nvPr>
        </p:nvGraphicFramePr>
        <p:xfrm>
          <a:off x="8150182" y="5333743"/>
          <a:ext cx="3922713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831" name="Equation" r:id="rId33" imgW="2438280" imgH="228600" progId="Equation.DSMT4">
                  <p:embed/>
                </p:oleObj>
              </mc:Choice>
              <mc:Fallback>
                <p:oleObj name="Equation" r:id="rId33" imgW="2438280" imgH="228600" progId="Equation.DSMT4">
                  <p:embed/>
                  <p:pic>
                    <p:nvPicPr>
                      <p:cNvPr id="31" name="Object 30">
                        <a:extLst>
                          <a:ext uri="{FF2B5EF4-FFF2-40B4-BE49-F238E27FC236}">
                            <a16:creationId xmlns:a16="http://schemas.microsoft.com/office/drawing/2014/main" id="{EF123DD9-EBB5-4E38-892F-CEE01100B1A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8150182" y="5333743"/>
                        <a:ext cx="3922713" cy="36830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Rectangle 44">
            <a:extLst>
              <a:ext uri="{FF2B5EF4-FFF2-40B4-BE49-F238E27FC236}">
                <a16:creationId xmlns:a16="http://schemas.microsoft.com/office/drawing/2014/main" id="{F96E6176-9B3C-4EC9-894C-C597226BC89B}"/>
              </a:ext>
            </a:extLst>
          </p:cNvPr>
          <p:cNvSpPr/>
          <p:nvPr/>
        </p:nvSpPr>
        <p:spPr>
          <a:xfrm>
            <a:off x="4058463" y="6330981"/>
            <a:ext cx="80940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5"/>
              </a:rPr>
              <a:t>http://www.animations.physics.unsw.edu.au/jw/waves_phase_differences.htm</a:t>
            </a:r>
            <a:endParaRPr lang="en-US" dirty="0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739F9830-B04B-4B8D-B0BC-82E9367FF814}"/>
              </a:ext>
            </a:extLst>
          </p:cNvPr>
          <p:cNvCxnSpPr>
            <a:cxnSpLocks/>
          </p:cNvCxnSpPr>
          <p:nvPr/>
        </p:nvCxnSpPr>
        <p:spPr>
          <a:xfrm flipV="1">
            <a:off x="3302468" y="2552428"/>
            <a:ext cx="0" cy="21218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7" name="Object 46">
            <a:extLst>
              <a:ext uri="{FF2B5EF4-FFF2-40B4-BE49-F238E27FC236}">
                <a16:creationId xmlns:a16="http://schemas.microsoft.com/office/drawing/2014/main" id="{8E29680B-F174-4202-911C-8A54612CEA0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382006"/>
              </p:ext>
            </p:extLst>
          </p:nvPr>
        </p:nvGraphicFramePr>
        <p:xfrm>
          <a:off x="3132073" y="4829496"/>
          <a:ext cx="428625" cy="700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832" name="Equation" r:id="rId36" imgW="241200" imgH="393480" progId="Equation.DSMT4">
                  <p:embed/>
                </p:oleObj>
              </mc:Choice>
              <mc:Fallback>
                <p:oleObj name="Equation" r:id="rId36" imgW="241200" imgH="393480" progId="Equation.DSMT4">
                  <p:embed/>
                  <p:pic>
                    <p:nvPicPr>
                      <p:cNvPr id="38" name="Object 37">
                        <a:extLst>
                          <a:ext uri="{FF2B5EF4-FFF2-40B4-BE49-F238E27FC236}">
                            <a16:creationId xmlns:a16="http://schemas.microsoft.com/office/drawing/2014/main" id="{8E08A2EB-871C-4ACD-946D-D925A2E33AC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3132073" y="4829496"/>
                        <a:ext cx="428625" cy="700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CE167B8-0FD0-413F-B960-9B9A9F1A4E32}"/>
              </a:ext>
            </a:extLst>
          </p:cNvPr>
          <p:cNvCxnSpPr>
            <a:cxnSpLocks/>
          </p:cNvCxnSpPr>
          <p:nvPr/>
        </p:nvCxnSpPr>
        <p:spPr>
          <a:xfrm>
            <a:off x="3561361" y="2043591"/>
            <a:ext cx="10302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9" name="Object 48">
            <a:extLst>
              <a:ext uri="{FF2B5EF4-FFF2-40B4-BE49-F238E27FC236}">
                <a16:creationId xmlns:a16="http://schemas.microsoft.com/office/drawing/2014/main" id="{6C2E12B8-C704-4E99-9168-3545D70C0F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5954816"/>
              </p:ext>
            </p:extLst>
          </p:nvPr>
        </p:nvGraphicFramePr>
        <p:xfrm>
          <a:off x="3355975" y="1747838"/>
          <a:ext cx="385763" cy="31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833" name="Equation" r:id="rId38" imgW="215640" imgH="177480" progId="Equation.DSMT4">
                  <p:embed/>
                </p:oleObj>
              </mc:Choice>
              <mc:Fallback>
                <p:oleObj name="Equation" r:id="rId38" imgW="215640" imgH="177480" progId="Equation.DSMT4">
                  <p:embed/>
                  <p:pic>
                    <p:nvPicPr>
                      <p:cNvPr id="40" name="Object 39">
                        <a:extLst>
                          <a:ext uri="{FF2B5EF4-FFF2-40B4-BE49-F238E27FC236}">
                            <a16:creationId xmlns:a16="http://schemas.microsoft.com/office/drawing/2014/main" id="{0E898526-2756-41AE-B7C8-48D47910665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9"/>
                      <a:stretch>
                        <a:fillRect/>
                      </a:stretch>
                    </p:blipFill>
                    <p:spPr>
                      <a:xfrm>
                        <a:off x="3355975" y="1747838"/>
                        <a:ext cx="385763" cy="315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15249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1" grpId="0"/>
      <p:bldP spid="4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EB4F9-4199-49FA-94B2-529A78CBBDA2}"/>
              </a:ext>
            </a:extLst>
          </p:cNvPr>
          <p:cNvSpPr txBox="1">
            <a:spLocks/>
          </p:cNvSpPr>
          <p:nvPr/>
        </p:nvSpPr>
        <p:spPr>
          <a:xfrm>
            <a:off x="4681253" y="355303"/>
            <a:ext cx="3207026" cy="59710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>
                <a:latin typeface="+mn-lt"/>
              </a:rPr>
              <a:t>D.1 Phase</a:t>
            </a:r>
            <a:endParaRPr lang="en-US" sz="3600" b="1" u="sng" dirty="0">
              <a:latin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D28C8D-8C01-4D05-A333-5BA5FD5707EF}"/>
              </a:ext>
            </a:extLst>
          </p:cNvPr>
          <p:cNvSpPr txBox="1"/>
          <p:nvPr/>
        </p:nvSpPr>
        <p:spPr>
          <a:xfrm>
            <a:off x="834887" y="1101077"/>
            <a:ext cx="106531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Particularly, we’re interested in a formula for the difference in phase between two points on the wave, so that we can determine whether they’re in phase or not.  The formula is easy to establish….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0FAD303F-66AE-4649-B752-A9F037F508B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1196959"/>
              </p:ext>
            </p:extLst>
          </p:nvPr>
        </p:nvGraphicFramePr>
        <p:xfrm>
          <a:off x="704008" y="1685852"/>
          <a:ext cx="4434445" cy="20431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5" name="Bitmap Image" r:id="rId3" imgW="2941200" imgH="2331720" progId="Paint.Picture">
                  <p:embed/>
                </p:oleObj>
              </mc:Choice>
              <mc:Fallback>
                <p:oleObj name="Bitmap Image" r:id="rId3" imgW="2941200" imgH="233172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2119" t="16994" r="8438" b="31046"/>
                      <a:stretch>
                        <a:fillRect/>
                      </a:stretch>
                    </p:blipFill>
                    <p:spPr bwMode="auto">
                      <a:xfrm>
                        <a:off x="704008" y="1685852"/>
                        <a:ext cx="4434445" cy="20431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2A7A56B8-5C94-44C1-9255-1499271D92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5535485"/>
              </p:ext>
            </p:extLst>
          </p:nvPr>
        </p:nvGraphicFramePr>
        <p:xfrm>
          <a:off x="6030594" y="1923917"/>
          <a:ext cx="2101850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6" name="Equation" r:id="rId5" imgW="1307880" imgH="228600" progId="Equation.DSMT4">
                  <p:embed/>
                </p:oleObj>
              </mc:Choice>
              <mc:Fallback>
                <p:oleObj name="Equation" r:id="rId5" imgW="1307880" imgH="228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0594" y="1923917"/>
                        <a:ext cx="2101850" cy="3667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98CB132E-872E-4F70-85C7-CDA150A16D2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6856428"/>
              </p:ext>
            </p:extLst>
          </p:nvPr>
        </p:nvGraphicFramePr>
        <p:xfrm>
          <a:off x="6030594" y="2353394"/>
          <a:ext cx="2227263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7" name="Equation" r:id="rId7" imgW="1384200" imgH="228600" progId="Equation.DSMT4">
                  <p:embed/>
                </p:oleObj>
              </mc:Choice>
              <mc:Fallback>
                <p:oleObj name="Equation" r:id="rId7" imgW="1384200" imgH="22860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2A7A56B8-5C94-44C1-9255-1499271D92E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0594" y="2353394"/>
                        <a:ext cx="2227263" cy="3667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8A9C746A-FE2F-4CDD-9C48-C8B5CE1C4E4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1095223"/>
              </p:ext>
            </p:extLst>
          </p:nvPr>
        </p:nvGraphicFramePr>
        <p:xfrm>
          <a:off x="6030594" y="2751169"/>
          <a:ext cx="1695450" cy="325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8" name="Equation" r:id="rId9" imgW="1054080" imgH="203040" progId="Equation.DSMT4">
                  <p:embed/>
                </p:oleObj>
              </mc:Choice>
              <mc:Fallback>
                <p:oleObj name="Equation" r:id="rId9" imgW="1054080" imgH="20304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98CB132E-872E-4F70-85C7-CDA150A16D2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0594" y="2751169"/>
                        <a:ext cx="1695450" cy="3254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5EDDEE67-A88A-4440-B6BD-2542C92BDE3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8206737"/>
              </p:ext>
            </p:extLst>
          </p:nvPr>
        </p:nvGraphicFramePr>
        <p:xfrm>
          <a:off x="6060756" y="3141527"/>
          <a:ext cx="1020763" cy="325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9" name="Equation" r:id="rId11" imgW="634680" imgH="203040" progId="Equation.DSMT4">
                  <p:embed/>
                </p:oleObj>
              </mc:Choice>
              <mc:Fallback>
                <p:oleObj name="Equation" r:id="rId11" imgW="634680" imgH="20304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8A9C746A-FE2F-4CDD-9C48-C8B5CE1C4E4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0756" y="3141527"/>
                        <a:ext cx="1020763" cy="3254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341A2A37-E662-4681-9170-C7FB736CC5A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7398548"/>
              </p:ext>
            </p:extLst>
          </p:nvPr>
        </p:nvGraphicFramePr>
        <p:xfrm>
          <a:off x="704007" y="4605003"/>
          <a:ext cx="4434445" cy="193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0" name="Bitmap Image" r:id="rId13" imgW="2941200" imgH="2331720" progId="Paint.Picture">
                  <p:embed/>
                </p:oleObj>
              </mc:Choice>
              <mc:Fallback>
                <p:oleObj name="Bitmap Image" r:id="rId13" imgW="2941200" imgH="2331720" progId="Paint.Picture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 l="2119" t="16994" r="8438" b="31046"/>
                      <a:stretch>
                        <a:fillRect/>
                      </a:stretch>
                    </p:blipFill>
                    <p:spPr bwMode="auto">
                      <a:xfrm>
                        <a:off x="704007" y="4605003"/>
                        <a:ext cx="4434445" cy="19325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0E133D11-3AF9-42B8-BC29-4D5A5FFD8F2B}"/>
              </a:ext>
            </a:extLst>
          </p:cNvPr>
          <p:cNvSpPr txBox="1"/>
          <p:nvPr/>
        </p:nvSpPr>
        <p:spPr>
          <a:xfrm>
            <a:off x="821033" y="3874623"/>
            <a:ext cx="106669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But it could happen that the wave inverts at some point between those two points (as when it reflects off of harder medium), </a:t>
            </a:r>
          </a:p>
          <a:p>
            <a:r>
              <a:rPr lang="en-US" sz="1600" dirty="0"/>
              <a:t>so then what?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318F6EB-F171-4AA6-BEDE-467CC0086AFA}"/>
              </a:ext>
            </a:extLst>
          </p:cNvPr>
          <p:cNvSpPr txBox="1"/>
          <p:nvPr/>
        </p:nvSpPr>
        <p:spPr>
          <a:xfrm>
            <a:off x="6060756" y="4519965"/>
            <a:ext cx="45381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Change in phase associated with inversion is </a:t>
            </a:r>
            <a:r>
              <a:rPr lang="el-GR" sz="1600" dirty="0"/>
              <a:t>π</a:t>
            </a:r>
            <a:r>
              <a:rPr lang="en-US" sz="1600" dirty="0"/>
              <a:t> since,</a:t>
            </a:r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D56DC858-D0B6-4AA3-9A47-92ECE1B879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5693725"/>
              </p:ext>
            </p:extLst>
          </p:nvPr>
        </p:nvGraphicFramePr>
        <p:xfrm>
          <a:off x="6110524" y="5005679"/>
          <a:ext cx="4043839" cy="3385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1" name="Equation" r:id="rId15" imgW="2730240" imgH="228600" progId="Equation.DSMT4">
                  <p:embed/>
                </p:oleObj>
              </mc:Choice>
              <mc:Fallback>
                <p:oleObj name="Equation" r:id="rId15" imgW="27302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6110524" y="5005679"/>
                        <a:ext cx="4043839" cy="3385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B7986367-C134-41FF-985C-7B94E8110966}"/>
              </a:ext>
            </a:extLst>
          </p:cNvPr>
          <p:cNvSpPr txBox="1"/>
          <p:nvPr/>
        </p:nvSpPr>
        <p:spPr>
          <a:xfrm>
            <a:off x="6060756" y="5491393"/>
            <a:ext cx="52228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So then, if wave inverts </a:t>
            </a:r>
            <a:r>
              <a:rPr lang="en-US" sz="1600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I</a:t>
            </a:r>
            <a:r>
              <a:rPr lang="en-US" sz="1600" dirty="0"/>
              <a:t> times between x</a:t>
            </a:r>
            <a:r>
              <a:rPr lang="en-US" sz="1600" baseline="-25000" dirty="0"/>
              <a:t>1</a:t>
            </a:r>
            <a:r>
              <a:rPr lang="en-US" sz="1600" dirty="0"/>
              <a:t> and x</a:t>
            </a:r>
            <a:r>
              <a:rPr lang="en-US" sz="1600" baseline="-25000" dirty="0"/>
              <a:t>2</a:t>
            </a:r>
            <a:r>
              <a:rPr lang="en-US" sz="1600" dirty="0"/>
              <a:t>, its change</a:t>
            </a:r>
          </a:p>
          <a:p>
            <a:r>
              <a:rPr lang="en-US" sz="1600" dirty="0"/>
              <a:t>in phase between those points would be:</a:t>
            </a:r>
          </a:p>
        </p:txBody>
      </p:sp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5FE60CCF-B191-4032-A323-ABF9D9814D6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5007198"/>
              </p:ext>
            </p:extLst>
          </p:nvPr>
        </p:nvGraphicFramePr>
        <p:xfrm>
          <a:off x="6161439" y="6187519"/>
          <a:ext cx="1509713" cy="325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2" name="Equation" r:id="rId17" imgW="939600" imgH="203040" progId="Equation.DSMT4">
                  <p:embed/>
                </p:oleObj>
              </mc:Choice>
              <mc:Fallback>
                <p:oleObj name="Equation" r:id="rId17" imgW="939600" imgH="20304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2A7A56B8-5C94-44C1-9255-1499271D92E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1439" y="6187519"/>
                        <a:ext cx="1509713" cy="32543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10972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6396</TotalTime>
  <Words>379</Words>
  <Application>Microsoft Office PowerPoint</Application>
  <PresentationFormat>Widescreen</PresentationFormat>
  <Paragraphs>20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Adobe Devanagari</vt:lpstr>
      <vt:lpstr>Arial</vt:lpstr>
      <vt:lpstr>Calibri</vt:lpstr>
      <vt:lpstr>Calibri Light</vt:lpstr>
      <vt:lpstr>Times New Roman</vt:lpstr>
      <vt:lpstr>Office Theme</vt:lpstr>
      <vt:lpstr>Bitmap Image</vt:lpstr>
      <vt:lpstr>Equation</vt:lpstr>
      <vt:lpstr>D. Resonance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D. Resonance</dc:title>
  <dc:creator>Andrew Douglas</dc:creator>
  <cp:lastModifiedBy>Andrew Douglas</cp:lastModifiedBy>
  <cp:revision>301</cp:revision>
  <dcterms:created xsi:type="dcterms:W3CDTF">2018-04-23T11:01:30Z</dcterms:created>
  <dcterms:modified xsi:type="dcterms:W3CDTF">2018-05-04T07:39:51Z</dcterms:modified>
</cp:coreProperties>
</file>